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65" r:id="rId2"/>
    <p:sldId id="256" r:id="rId3"/>
    <p:sldId id="266" r:id="rId4"/>
    <p:sldId id="261" r:id="rId5"/>
    <p:sldId id="262" r:id="rId6"/>
    <p:sldId id="263" r:id="rId7"/>
    <p:sldId id="264" r:id="rId8"/>
    <p:sldId id="267" r:id="rId9"/>
    <p:sldId id="268" r:id="rId10"/>
    <p:sldId id="269" r:id="rId11"/>
    <p:sldId id="270" r:id="rId12"/>
    <p:sldId id="271" r:id="rId13"/>
    <p:sldId id="272" r:id="rId14"/>
    <p:sldId id="273" r:id="rId15"/>
    <p:sldId id="274" r:id="rId16"/>
    <p:sldId id="275" r:id="rId17"/>
    <p:sldId id="276" r:id="rId18"/>
    <p:sldId id="277"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media/image1.jpe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47A3A8EE-2A37-485D-806B-CE4CA6D07276}" type="datetimeFigureOut">
              <a:rPr lang="en-US" smtClean="0"/>
              <a:t>12/25/2024</a:t>
            </a:fld>
            <a:endParaRPr lang="en-US" dirty="0"/>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dirty="0"/>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5040E2D9-7880-4192-AB77-3C43D2A78503}" type="slidenum">
              <a:rPr lang="en-US" smtClean="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7A3A8EE-2A37-485D-806B-CE4CA6D07276}" type="datetimeFigureOut">
              <a:rPr lang="en-US" smtClean="0"/>
              <a:t>12/25/2024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040E2D9-7880-4192-AB77-3C43D2A78503}"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7A3A8EE-2A37-485D-806B-CE4CA6D07276}" type="datetimeFigureOut">
              <a:rPr lang="en-US" smtClean="0"/>
              <a:t>12/25/2024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040E2D9-7880-4192-AB77-3C43D2A78503}"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47A3A8EE-2A37-485D-806B-CE4CA6D07276}" type="datetimeFigureOut">
              <a:rPr lang="en-US" smtClean="0"/>
              <a:t>12/25/2024</a:t>
            </a:fld>
            <a:endParaRPr lang="en-US" dirty="0"/>
          </a:p>
        </p:txBody>
      </p:sp>
      <p:sp>
        <p:nvSpPr>
          <p:cNvPr id="9" name="Slide Number Placeholder 8"/>
          <p:cNvSpPr>
            <a:spLocks noGrp="1"/>
          </p:cNvSpPr>
          <p:nvPr>
            <p:ph type="sldNum" sz="quarter" idx="15"/>
          </p:nvPr>
        </p:nvSpPr>
        <p:spPr/>
        <p:txBody>
          <a:bodyPr rtlCol="0"/>
          <a:lstStyle/>
          <a:p>
            <a:fld id="{5040E2D9-7880-4192-AB77-3C43D2A78503}" type="slidenum">
              <a:rPr lang="en-US" smtClean="0"/>
              <a:t>‹#›</a:t>
            </a:fld>
            <a:endParaRPr lang="en-US" dirty="0"/>
          </a:p>
        </p:txBody>
      </p:sp>
      <p:sp>
        <p:nvSpPr>
          <p:cNvPr id="10" name="Footer Placeholder 9"/>
          <p:cNvSpPr>
            <a:spLocks noGrp="1"/>
          </p:cNvSpPr>
          <p:nvPr>
            <p:ph type="ftr" sz="quarter" idx="16"/>
          </p:nvPr>
        </p:nvSpPr>
        <p:spPr/>
        <p:txBody>
          <a:bodyPr rtlCol="0"/>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47A3A8EE-2A37-485D-806B-CE4CA6D07276}" type="datetimeFigureOut">
              <a:rPr lang="en-US" smtClean="0"/>
              <a:t>12/25/2024</a:t>
            </a:fld>
            <a:endParaRPr lang="en-US" dirty="0"/>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dirty="0"/>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6" name="Slide Number Placeholder 5"/>
          <p:cNvSpPr>
            <a:spLocks noGrp="1"/>
          </p:cNvSpPr>
          <p:nvPr>
            <p:ph type="sldNum" sz="quarter" idx="12"/>
          </p:nvPr>
        </p:nvSpPr>
        <p:spPr bwMode="auto">
          <a:xfrm>
            <a:off x="1340616" y="4928702"/>
            <a:ext cx="609600" cy="517524"/>
          </a:xfrm>
        </p:spPr>
        <p:txBody>
          <a:bodyPr/>
          <a:lstStyle/>
          <a:p>
            <a:fld id="{5040E2D9-7880-4192-AB77-3C43D2A78503}" type="slidenum">
              <a:rPr lang="en-US" smtClean="0"/>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47A3A8EE-2A37-485D-806B-CE4CA6D07276}" type="datetimeFigureOut">
              <a:rPr lang="en-US" smtClean="0"/>
              <a:t>12/25/2024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040E2D9-7880-4192-AB77-3C43D2A78503}" type="slidenum">
              <a:rPr lang="en-US" smtClean="0"/>
              <a:t>‹#›</a:t>
            </a:fld>
            <a:endParaRPr lang="en-US" dirty="0"/>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47A3A8EE-2A37-485D-806B-CE4CA6D07276}" type="datetimeFigureOut">
              <a:rPr lang="en-US" smtClean="0"/>
              <a:t>12/25/2024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040E2D9-7880-4192-AB77-3C43D2A78503}" type="slidenum">
              <a:rPr lang="en-US" smtClean="0"/>
              <a:t>‹#›</a:t>
            </a:fld>
            <a:endParaRPr lang="en-US" dirty="0"/>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47A3A8EE-2A37-485D-806B-CE4CA6D07276}" type="datetimeFigureOut">
              <a:rPr lang="en-US" smtClean="0"/>
              <a:t>12/25/2024</a:t>
            </a:fld>
            <a:endParaRPr lang="en-US" dirty="0"/>
          </a:p>
        </p:txBody>
      </p:sp>
      <p:sp>
        <p:nvSpPr>
          <p:cNvPr id="7" name="Slide Number Placeholder 6"/>
          <p:cNvSpPr>
            <a:spLocks noGrp="1"/>
          </p:cNvSpPr>
          <p:nvPr>
            <p:ph type="sldNum" sz="quarter" idx="11"/>
          </p:nvPr>
        </p:nvSpPr>
        <p:spPr/>
        <p:txBody>
          <a:bodyPr rtlCol="0"/>
          <a:lstStyle/>
          <a:p>
            <a:fld id="{5040E2D9-7880-4192-AB77-3C43D2A78503}" type="slidenum">
              <a:rPr lang="en-US" smtClean="0"/>
              <a:t>‹#›</a:t>
            </a:fld>
            <a:endParaRPr lang="en-US" dirty="0"/>
          </a:p>
        </p:txBody>
      </p:sp>
      <p:sp>
        <p:nvSpPr>
          <p:cNvPr id="8" name="Footer Placeholder 7"/>
          <p:cNvSpPr>
            <a:spLocks noGrp="1"/>
          </p:cNvSpPr>
          <p:nvPr>
            <p:ph type="ftr" sz="quarter" idx="12"/>
          </p:nvPr>
        </p:nvSpPr>
        <p:spPr/>
        <p:txBody>
          <a:bodyPr rtlCol="0"/>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A3A8EE-2A37-485D-806B-CE4CA6D07276}" type="datetimeFigureOut">
              <a:rPr lang="en-US" smtClean="0"/>
              <a:t>12/25/2024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040E2D9-7880-4192-AB77-3C43D2A78503}"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47A3A8EE-2A37-485D-806B-CE4CA6D07276}" type="datetimeFigureOut">
              <a:rPr lang="en-US" smtClean="0"/>
              <a:t>12/25/2024</a:t>
            </a:fld>
            <a:endParaRPr lang="en-US" dirty="0"/>
          </a:p>
        </p:txBody>
      </p:sp>
      <p:sp>
        <p:nvSpPr>
          <p:cNvPr id="22" name="Slide Number Placeholder 21"/>
          <p:cNvSpPr>
            <a:spLocks noGrp="1"/>
          </p:cNvSpPr>
          <p:nvPr>
            <p:ph type="sldNum" sz="quarter" idx="15"/>
          </p:nvPr>
        </p:nvSpPr>
        <p:spPr/>
        <p:txBody>
          <a:bodyPr rtlCol="0"/>
          <a:lstStyle/>
          <a:p>
            <a:fld id="{5040E2D9-7880-4192-AB77-3C43D2A78503}" type="slidenum">
              <a:rPr lang="en-US" smtClean="0"/>
              <a:t>‹#›</a:t>
            </a:fld>
            <a:endParaRPr lang="en-US" dirty="0"/>
          </a:p>
        </p:txBody>
      </p:sp>
      <p:sp>
        <p:nvSpPr>
          <p:cNvPr id="23" name="Footer Placeholder 22"/>
          <p:cNvSpPr>
            <a:spLocks noGrp="1"/>
          </p:cNvSpPr>
          <p:nvPr>
            <p:ph type="ftr" sz="quarter" idx="16"/>
          </p:nvPr>
        </p:nvSpPr>
        <p:spPr/>
        <p:txBody>
          <a:bodyPr rtlCol="0"/>
          <a:lstStyle/>
          <a:p>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dirty="0"/>
              <a:t>Click icon to add picture</a:t>
            </a:r>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47A3A8EE-2A37-485D-806B-CE4CA6D07276}" type="datetimeFigureOut">
              <a:rPr lang="en-US" smtClean="0"/>
              <a:t>12/25/2024</a:t>
            </a:fld>
            <a:endParaRPr lang="en-US" dirty="0"/>
          </a:p>
        </p:txBody>
      </p:sp>
      <p:sp>
        <p:nvSpPr>
          <p:cNvPr id="18" name="Slide Number Placeholder 17"/>
          <p:cNvSpPr>
            <a:spLocks noGrp="1"/>
          </p:cNvSpPr>
          <p:nvPr>
            <p:ph type="sldNum" sz="quarter" idx="11"/>
          </p:nvPr>
        </p:nvSpPr>
        <p:spPr/>
        <p:txBody>
          <a:bodyPr rtlCol="0"/>
          <a:lstStyle/>
          <a:p>
            <a:fld id="{5040E2D9-7880-4192-AB77-3C43D2A78503}" type="slidenum">
              <a:rPr lang="en-US" smtClean="0"/>
              <a:t>‹#›</a:t>
            </a:fld>
            <a:endParaRPr lang="en-US" dirty="0"/>
          </a:p>
        </p:txBody>
      </p:sp>
      <p:sp>
        <p:nvSpPr>
          <p:cNvPr id="21" name="Footer Placeholder 20"/>
          <p:cNvSpPr>
            <a:spLocks noGrp="1"/>
          </p:cNvSpPr>
          <p:nvPr>
            <p:ph type="ftr" sz="quarter" idx="12"/>
          </p:nvPr>
        </p:nvSpPr>
        <p:spPr/>
        <p:txBody>
          <a:bodyPr rtlCol="0"/>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47A3A8EE-2A37-485D-806B-CE4CA6D07276}" type="datetimeFigureOut">
              <a:rPr lang="en-US" smtClean="0"/>
              <a:t>12/25/2024</a:t>
            </a:fld>
            <a:endParaRPr lang="en-US" dirty="0"/>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dirty="0"/>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5040E2D9-7880-4192-AB77-3C43D2A78503}"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m4a" /><Relationship Id="rId1" Type="http://schemas.microsoft.com/office/2007/relationships/media" Target="../media/media1.m4a"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0.m4a" /><Relationship Id="rId1" Type="http://schemas.microsoft.com/office/2007/relationships/media" Target="../media/media10.m4a" /><Relationship Id="rId4" Type="http://schemas.openxmlformats.org/officeDocument/2006/relationships/image" Target="../media/image2.png" /></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1.m4a" /><Relationship Id="rId1" Type="http://schemas.microsoft.com/office/2007/relationships/media" Target="../media/media11.m4a" /><Relationship Id="rId4" Type="http://schemas.openxmlformats.org/officeDocument/2006/relationships/image" Target="../media/image2.png" /></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2.m4a" /><Relationship Id="rId1" Type="http://schemas.microsoft.com/office/2007/relationships/media" Target="../media/media12.m4a" /><Relationship Id="rId4" Type="http://schemas.openxmlformats.org/officeDocument/2006/relationships/image" Target="../media/image2.png" /></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3.m4a" /><Relationship Id="rId1" Type="http://schemas.microsoft.com/office/2007/relationships/media" Target="../media/media13.m4a" /><Relationship Id="rId4" Type="http://schemas.openxmlformats.org/officeDocument/2006/relationships/image" Target="../media/image2.png" /></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4.m4a" /><Relationship Id="rId1" Type="http://schemas.microsoft.com/office/2007/relationships/media" Target="../media/media14.m4a" /><Relationship Id="rId4" Type="http://schemas.openxmlformats.org/officeDocument/2006/relationships/image" Target="../media/image2.png" /></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5.m4a" /><Relationship Id="rId1" Type="http://schemas.microsoft.com/office/2007/relationships/media" Target="../media/media15.m4a" /><Relationship Id="rId4" Type="http://schemas.openxmlformats.org/officeDocument/2006/relationships/image" Target="../media/image2.png" /></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6.m4a" /><Relationship Id="rId1" Type="http://schemas.microsoft.com/office/2007/relationships/media" Target="../media/media16.m4a" /><Relationship Id="rId4" Type="http://schemas.openxmlformats.org/officeDocument/2006/relationships/image" Target="../media/image2.png" /></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7.m4a" /><Relationship Id="rId1" Type="http://schemas.microsoft.com/office/2007/relationships/media" Target="../media/media17.m4a" /><Relationship Id="rId4" Type="http://schemas.openxmlformats.org/officeDocument/2006/relationships/image" Target="../media/image2.png" /></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8.m4a" /><Relationship Id="rId1" Type="http://schemas.microsoft.com/office/2007/relationships/media" Target="../media/media18.m4a" /><Relationship Id="rId4" Type="http://schemas.openxmlformats.org/officeDocument/2006/relationships/image" Target="../media/image2.png" /></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2.m4a" /><Relationship Id="rId1" Type="http://schemas.microsoft.com/office/2007/relationships/media" Target="../media/media2.m4a" /><Relationship Id="rId4" Type="http://schemas.openxmlformats.org/officeDocument/2006/relationships/image" Target="../media/image2.pn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3.m4a" /><Relationship Id="rId1" Type="http://schemas.microsoft.com/office/2007/relationships/media" Target="../media/media3.m4a" /><Relationship Id="rId4" Type="http://schemas.openxmlformats.org/officeDocument/2006/relationships/image" Target="../media/image2.png" /></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4.m4a" /><Relationship Id="rId1" Type="http://schemas.microsoft.com/office/2007/relationships/media" Target="../media/media4.m4a" /><Relationship Id="rId5" Type="http://schemas.openxmlformats.org/officeDocument/2006/relationships/image" Target="../media/image2.png" /><Relationship Id="rId4" Type="http://schemas.openxmlformats.org/officeDocument/2006/relationships/image" Target="../media/image3.png"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5.m4a" /><Relationship Id="rId1" Type="http://schemas.microsoft.com/office/2007/relationships/media" Target="../media/media5.m4a" /><Relationship Id="rId4" Type="http://schemas.openxmlformats.org/officeDocument/2006/relationships/image" Target="../media/image2.png" /></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6.m4a" /><Relationship Id="rId1" Type="http://schemas.microsoft.com/office/2007/relationships/media" Target="../media/media6.m4a" /><Relationship Id="rId4" Type="http://schemas.openxmlformats.org/officeDocument/2006/relationships/image" Target="../media/image2.png"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7.m4a" /><Relationship Id="rId1" Type="http://schemas.microsoft.com/office/2007/relationships/media" Target="../media/media7.m4a" /><Relationship Id="rId4" Type="http://schemas.openxmlformats.org/officeDocument/2006/relationships/image" Target="../media/image2.png" /></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8.m4a" /><Relationship Id="rId1" Type="http://schemas.microsoft.com/office/2007/relationships/media" Target="../media/media8.m4a" /><Relationship Id="rId5" Type="http://schemas.openxmlformats.org/officeDocument/2006/relationships/image" Target="../media/image2.png" /><Relationship Id="rId4" Type="http://schemas.openxmlformats.org/officeDocument/2006/relationships/image" Target="../media/image4.png"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9.m4a" /><Relationship Id="rId1" Type="http://schemas.microsoft.com/office/2007/relationships/media" Target="../media/media9.m4a" /><Relationship Id="rId4"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990600"/>
            <a:ext cx="7239000" cy="1569660"/>
          </a:xfrm>
          <a:prstGeom prst="rect">
            <a:avLst/>
          </a:prstGeom>
          <a:noFill/>
        </p:spPr>
        <p:txBody>
          <a:bodyPr wrap="square" rtlCol="0">
            <a:spAutoFit/>
          </a:bodyPr>
          <a:lstStyle/>
          <a:p>
            <a:pPr algn="ctr"/>
            <a:r>
              <a:rPr lang="en-US" sz="4800" b="1" u="sng" dirty="0">
                <a:solidFill>
                  <a:srgbClr val="C00000"/>
                </a:solidFill>
                <a:latin typeface="Algerian" pitchFamily="82" charset="0"/>
              </a:rPr>
              <a:t>UNIT3: ART OF BUSINESS LETTER WRITING</a:t>
            </a:r>
          </a:p>
        </p:txBody>
      </p:sp>
      <p:sp>
        <p:nvSpPr>
          <p:cNvPr id="5" name="TextBox 4"/>
          <p:cNvSpPr txBox="1"/>
          <p:nvPr/>
        </p:nvSpPr>
        <p:spPr>
          <a:xfrm>
            <a:off x="838200" y="3352800"/>
            <a:ext cx="6629400" cy="1969770"/>
          </a:xfrm>
          <a:prstGeom prst="rect">
            <a:avLst/>
          </a:prstGeom>
          <a:noFill/>
        </p:spPr>
        <p:txBody>
          <a:bodyPr wrap="square" rtlCol="0">
            <a:spAutoFit/>
          </a:bodyPr>
          <a:lstStyle/>
          <a:p>
            <a:r>
              <a:rPr lang="en-US" sz="3200" dirty="0">
                <a:latin typeface="Comic Sans MS" pitchFamily="66" charset="0"/>
              </a:rPr>
              <a:t>PREPARED BY:</a:t>
            </a:r>
          </a:p>
          <a:p>
            <a:endParaRPr lang="en-US" dirty="0"/>
          </a:p>
          <a:p>
            <a:r>
              <a:rPr lang="en-US" sz="2400" dirty="0">
                <a:solidFill>
                  <a:srgbClr val="002060"/>
                </a:solidFill>
                <a:latin typeface="+mj-lt"/>
              </a:rPr>
              <a:t>Ms. </a:t>
            </a:r>
            <a:r>
              <a:rPr lang="en-US" sz="2400" dirty="0" err="1">
                <a:solidFill>
                  <a:srgbClr val="002060"/>
                </a:solidFill>
                <a:latin typeface="+mj-lt"/>
              </a:rPr>
              <a:t>Shivani</a:t>
            </a:r>
            <a:r>
              <a:rPr lang="en-US" sz="2400" dirty="0">
                <a:solidFill>
                  <a:srgbClr val="002060"/>
                </a:solidFill>
                <a:latin typeface="+mj-lt"/>
              </a:rPr>
              <a:t> </a:t>
            </a:r>
            <a:r>
              <a:rPr lang="en-US" sz="2400" dirty="0" err="1">
                <a:solidFill>
                  <a:srgbClr val="002060"/>
                </a:solidFill>
                <a:latin typeface="+mj-lt"/>
              </a:rPr>
              <a:t>Arora</a:t>
            </a:r>
            <a:endParaRPr lang="en-US" sz="2400" dirty="0">
              <a:solidFill>
                <a:srgbClr val="002060"/>
              </a:solidFill>
              <a:latin typeface="+mj-lt"/>
            </a:endParaRPr>
          </a:p>
          <a:p>
            <a:r>
              <a:rPr lang="en-US" sz="2400" dirty="0">
                <a:solidFill>
                  <a:srgbClr val="002060"/>
                </a:solidFill>
                <a:latin typeface="+mj-lt"/>
              </a:rPr>
              <a:t>Assistant Professor</a:t>
            </a:r>
          </a:p>
          <a:p>
            <a:r>
              <a:rPr lang="en-US" sz="2400" dirty="0">
                <a:solidFill>
                  <a:srgbClr val="002060"/>
                </a:solidFill>
                <a:latin typeface="+mj-lt"/>
              </a:rPr>
              <a:t>Graphic Era Hill University</a:t>
            </a:r>
          </a:p>
        </p:txBody>
      </p:sp>
      <p:pic>
        <p:nvPicPr>
          <p:cNvPr id="3" name="Audio 2">
            <a:hlinkClick r:id="" action="ppaction://media"/>
            <a:extLst>
              <a:ext uri="{FF2B5EF4-FFF2-40B4-BE49-F238E27FC236}">
                <a16:creationId xmlns:a16="http://schemas.microsoft.com/office/drawing/2014/main" id="{F3FD90CC-B924-48AD-ABB3-FC2C4965FCE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965"/>
    </mc:Choice>
    <mc:Fallback xmlns="">
      <p:transition spd="slow" advTm="9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81000"/>
            <a:ext cx="8077200" cy="523220"/>
          </a:xfrm>
          <a:prstGeom prst="rect">
            <a:avLst/>
          </a:prstGeom>
          <a:noFill/>
        </p:spPr>
        <p:txBody>
          <a:bodyPr wrap="square" rtlCol="0">
            <a:spAutoFit/>
          </a:bodyPr>
          <a:lstStyle/>
          <a:p>
            <a:r>
              <a:rPr lang="en-US" sz="2800" dirty="0">
                <a:solidFill>
                  <a:srgbClr val="FF0000"/>
                </a:solidFill>
              </a:rPr>
              <a:t>FOR EXAMPLE:</a:t>
            </a:r>
          </a:p>
        </p:txBody>
      </p:sp>
      <p:sp>
        <p:nvSpPr>
          <p:cNvPr id="3" name="TextBox 2"/>
          <p:cNvSpPr txBox="1"/>
          <p:nvPr/>
        </p:nvSpPr>
        <p:spPr>
          <a:xfrm>
            <a:off x="533400" y="917912"/>
            <a:ext cx="7924800" cy="5940088"/>
          </a:xfrm>
          <a:prstGeom prst="rect">
            <a:avLst/>
          </a:prstGeom>
          <a:noFill/>
        </p:spPr>
        <p:txBody>
          <a:bodyPr wrap="square" rtlCol="0">
            <a:spAutoFit/>
          </a:bodyPr>
          <a:lstStyle/>
          <a:p>
            <a:pPr fontAlgn="base"/>
            <a:r>
              <a:rPr lang="en-US" sz="2000" dirty="0"/>
              <a:t>Blossom Public School</a:t>
            </a:r>
            <a:br>
              <a:rPr lang="en-US" sz="2000" dirty="0"/>
            </a:br>
            <a:r>
              <a:rPr lang="en-US" sz="2000" dirty="0"/>
              <a:t>Ghaziabad</a:t>
            </a:r>
            <a:br>
              <a:rPr lang="en-US" sz="2000" dirty="0"/>
            </a:br>
            <a:r>
              <a:rPr lang="en-US" sz="2000" dirty="0"/>
              <a:t>February 25, 2020</a:t>
            </a:r>
          </a:p>
          <a:p>
            <a:pPr fontAlgn="base"/>
            <a:r>
              <a:rPr lang="en-US" sz="2000" dirty="0"/>
              <a:t>Sharma and Sharma Group</a:t>
            </a:r>
            <a:br>
              <a:rPr lang="en-US" sz="2000" dirty="0"/>
            </a:br>
            <a:r>
              <a:rPr lang="en-US" sz="2000" dirty="0"/>
              <a:t>New Delhi</a:t>
            </a:r>
          </a:p>
          <a:p>
            <a:pPr fontAlgn="base"/>
            <a:r>
              <a:rPr lang="en-US" sz="2000" b="1" dirty="0"/>
              <a:t>Subject: Purchase of Sports Items</a:t>
            </a:r>
            <a:endParaRPr lang="en-US" sz="2000" dirty="0"/>
          </a:p>
          <a:p>
            <a:pPr fontAlgn="base"/>
            <a:r>
              <a:rPr lang="en-US" sz="2000" dirty="0"/>
              <a:t>Dear Sir,</a:t>
            </a:r>
          </a:p>
          <a:p>
            <a:pPr fontAlgn="base"/>
            <a:r>
              <a:rPr lang="en-US" sz="2000" dirty="0"/>
              <a:t>It is my pleasure to communicate to you that our school wishes to place an order for sports items in bulk with your company. These items will be used in the activities room, gym, and sports ground of the school starting from the academic session of the year 2020-21. List of the items along with their quantity is given below:</a:t>
            </a:r>
          </a:p>
          <a:p>
            <a:pPr fontAlgn="base"/>
            <a:r>
              <a:rPr lang="en-US" sz="2000" b="1" dirty="0"/>
              <a:t>Name of the Items Pieces Needed</a:t>
            </a:r>
          </a:p>
          <a:p>
            <a:pPr fontAlgn="base"/>
            <a:r>
              <a:rPr lang="en-US" sz="2000" dirty="0"/>
              <a:t>Willow bats25 </a:t>
            </a:r>
          </a:p>
          <a:p>
            <a:pPr fontAlgn="base"/>
            <a:r>
              <a:rPr lang="en-US" sz="2000" dirty="0"/>
              <a:t>Wicket keeping pads30</a:t>
            </a:r>
          </a:p>
          <a:p>
            <a:pPr fontAlgn="base"/>
            <a:r>
              <a:rPr lang="en-US" sz="2000" dirty="0"/>
              <a:t>Batting pads45</a:t>
            </a:r>
          </a:p>
          <a:p>
            <a:pPr fontAlgn="base"/>
            <a:r>
              <a:rPr lang="en-US" sz="2000" dirty="0"/>
              <a:t>Match ball(red)60</a:t>
            </a:r>
          </a:p>
          <a:p>
            <a:pPr fontAlgn="base"/>
            <a:r>
              <a:rPr lang="en-US" sz="2000" dirty="0"/>
              <a:t>Match ball(white)70</a:t>
            </a:r>
          </a:p>
          <a:p>
            <a:endParaRPr lang="en-US" sz="2000" dirty="0"/>
          </a:p>
        </p:txBody>
      </p:sp>
      <p:pic>
        <p:nvPicPr>
          <p:cNvPr id="4" name="Audio 3">
            <a:hlinkClick r:id="" action="ppaction://media"/>
            <a:extLst>
              <a:ext uri="{FF2B5EF4-FFF2-40B4-BE49-F238E27FC236}">
                <a16:creationId xmlns:a16="http://schemas.microsoft.com/office/drawing/2014/main" id="{8BCED101-5614-49C1-B3A1-753082100B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6050"/>
    </mc:Choice>
    <mc:Fallback xmlns="">
      <p:transition spd="slow" advTm="66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533400"/>
            <a:ext cx="7620000" cy="3170099"/>
          </a:xfrm>
          <a:prstGeom prst="rect">
            <a:avLst/>
          </a:prstGeom>
          <a:noFill/>
        </p:spPr>
        <p:txBody>
          <a:bodyPr wrap="square" rtlCol="0">
            <a:spAutoFit/>
          </a:bodyPr>
          <a:lstStyle/>
          <a:p>
            <a:pPr fontAlgn="base"/>
            <a:r>
              <a:rPr lang="en-US" sz="2000" dirty="0"/>
              <a:t>Kindly, deliver the order on time, by ensuring that all the items are taken from the fresh lot. Payment of the entire purchase will be done digitally. It would be great if you could share the time when all the items will be delivered at our address.</a:t>
            </a:r>
          </a:p>
          <a:p>
            <a:pPr fontAlgn="base"/>
            <a:r>
              <a:rPr lang="en-US" sz="2000" dirty="0"/>
              <a:t>Looking forward to hearing from you.</a:t>
            </a:r>
          </a:p>
          <a:p>
            <a:pPr fontAlgn="base"/>
            <a:r>
              <a:rPr lang="en-US" sz="2000" dirty="0"/>
              <a:t>Yours Truly,</a:t>
            </a:r>
            <a:br>
              <a:rPr lang="en-US" sz="2000" dirty="0"/>
            </a:br>
            <a:r>
              <a:rPr lang="en-US" sz="2000" dirty="0" err="1"/>
              <a:t>Ankit</a:t>
            </a:r>
            <a:br>
              <a:rPr lang="en-US" sz="2000" dirty="0"/>
            </a:br>
            <a:r>
              <a:rPr lang="en-US" sz="2000" dirty="0"/>
              <a:t>Sports In-charge</a:t>
            </a:r>
          </a:p>
          <a:p>
            <a:endParaRPr lang="en-US" sz="2000" dirty="0"/>
          </a:p>
        </p:txBody>
      </p:sp>
      <p:pic>
        <p:nvPicPr>
          <p:cNvPr id="3" name="Audio 2">
            <a:hlinkClick r:id="" action="ppaction://media"/>
            <a:extLst>
              <a:ext uri="{FF2B5EF4-FFF2-40B4-BE49-F238E27FC236}">
                <a16:creationId xmlns:a16="http://schemas.microsoft.com/office/drawing/2014/main" id="{928C95C1-9B65-418D-9916-58FBB4E20C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161"/>
    </mc:Choice>
    <mc:Fallback xmlns="">
      <p:transition spd="slow" advTm="25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33400"/>
            <a:ext cx="7696200" cy="584775"/>
          </a:xfrm>
          <a:prstGeom prst="rect">
            <a:avLst/>
          </a:prstGeom>
          <a:noFill/>
        </p:spPr>
        <p:txBody>
          <a:bodyPr wrap="square" rtlCol="0">
            <a:spAutoFit/>
          </a:bodyPr>
          <a:lstStyle/>
          <a:p>
            <a:r>
              <a:rPr lang="en-US" sz="3200" dirty="0">
                <a:solidFill>
                  <a:srgbClr val="0070C0"/>
                </a:solidFill>
                <a:latin typeface="Comic Sans MS" pitchFamily="66" charset="0"/>
              </a:rPr>
              <a:t>ACKNOWLEDGEMENT LETTER….</a:t>
            </a:r>
          </a:p>
        </p:txBody>
      </p:sp>
      <p:sp>
        <p:nvSpPr>
          <p:cNvPr id="3" name="TextBox 2"/>
          <p:cNvSpPr txBox="1"/>
          <p:nvPr/>
        </p:nvSpPr>
        <p:spPr>
          <a:xfrm>
            <a:off x="609600" y="1524000"/>
            <a:ext cx="7543800" cy="3477875"/>
          </a:xfrm>
          <a:prstGeom prst="rect">
            <a:avLst/>
          </a:prstGeom>
          <a:noFill/>
        </p:spPr>
        <p:txBody>
          <a:bodyPr wrap="square" rtlCol="0">
            <a:spAutoFit/>
          </a:bodyPr>
          <a:lstStyle/>
          <a:p>
            <a:pPr>
              <a:buFont typeface="Wingdings" pitchFamily="2" charset="2"/>
              <a:buChar char="v"/>
            </a:pPr>
            <a:r>
              <a:rPr lang="en-US" sz="2000" dirty="0"/>
              <a:t>The acknowledgement is also known for acceptance of the truth or recognition of the importance or the expression of gratitude as well.  An acknowledgement also is the action of showing that we have noticed or confirming the receipt of something.</a:t>
            </a:r>
          </a:p>
          <a:p>
            <a:pPr>
              <a:buFont typeface="Wingdings" pitchFamily="2" charset="2"/>
              <a:buChar char="v"/>
            </a:pPr>
            <a:endParaRPr lang="en-US" sz="2000" dirty="0"/>
          </a:p>
          <a:p>
            <a:pPr>
              <a:buFont typeface="Wingdings" pitchFamily="2" charset="2"/>
              <a:buChar char="v"/>
            </a:pPr>
            <a:r>
              <a:rPr lang="en-US" sz="2000" dirty="0"/>
              <a:t>An acknowledgement letter, also known as an receipt or  a formal written notice of recognition of a fact, a situation, an event that has taken place. This letter written as a polite response to the correspondence and association between you and the recipient.</a:t>
            </a:r>
          </a:p>
        </p:txBody>
      </p:sp>
      <p:pic>
        <p:nvPicPr>
          <p:cNvPr id="4" name="Audio 3">
            <a:hlinkClick r:id="" action="ppaction://media"/>
            <a:extLst>
              <a:ext uri="{FF2B5EF4-FFF2-40B4-BE49-F238E27FC236}">
                <a16:creationId xmlns:a16="http://schemas.microsoft.com/office/drawing/2014/main" id="{C01EF476-7BA1-4A5F-BC3A-DE5EA070FA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532"/>
    </mc:Choice>
    <mc:Fallback xmlns="">
      <p:transition spd="slow" advTm="61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0"/>
            <a:ext cx="7696200" cy="7109639"/>
          </a:xfrm>
          <a:prstGeom prst="rect">
            <a:avLst/>
          </a:prstGeom>
          <a:noFill/>
        </p:spPr>
        <p:txBody>
          <a:bodyPr wrap="square" rtlCol="0">
            <a:spAutoFit/>
          </a:bodyPr>
          <a:lstStyle/>
          <a:p>
            <a:pPr fontAlgn="base"/>
            <a:r>
              <a:rPr lang="en-US" sz="2000" dirty="0"/>
              <a:t>Date: ________</a:t>
            </a:r>
          </a:p>
          <a:p>
            <a:pPr fontAlgn="base"/>
            <a:r>
              <a:rPr lang="en-US" sz="2000" dirty="0"/>
              <a:t>From,</a:t>
            </a:r>
          </a:p>
          <a:p>
            <a:pPr fontAlgn="base"/>
            <a:r>
              <a:rPr lang="en-US" sz="2000" dirty="0"/>
              <a:t>Mr. _________________</a:t>
            </a:r>
            <a:br>
              <a:rPr lang="en-US" sz="2000" dirty="0"/>
            </a:br>
            <a:r>
              <a:rPr lang="en-US" sz="2000" dirty="0"/>
              <a:t>The Director</a:t>
            </a:r>
            <a:br>
              <a:rPr lang="en-US" sz="2000" dirty="0"/>
            </a:br>
            <a:r>
              <a:rPr lang="en-US" sz="2000" dirty="0"/>
              <a:t>Tiger Welfare Foundation Inc</a:t>
            </a:r>
            <a:br>
              <a:rPr lang="en-US" sz="2000" dirty="0"/>
            </a:br>
            <a:r>
              <a:rPr lang="en-US" sz="2000" dirty="0"/>
              <a:t> </a:t>
            </a:r>
            <a:br>
              <a:rPr lang="en-US" sz="2000" dirty="0"/>
            </a:br>
            <a:r>
              <a:rPr lang="en-US" sz="2000" dirty="0"/>
              <a:t>To,</a:t>
            </a:r>
            <a:br>
              <a:rPr lang="en-US" sz="2000" dirty="0"/>
            </a:br>
            <a:r>
              <a:rPr lang="en-US" sz="2000" dirty="0"/>
              <a:t>Ms. _________________,</a:t>
            </a:r>
            <a:br>
              <a:rPr lang="en-US" sz="2000" dirty="0"/>
            </a:br>
            <a:r>
              <a:rPr lang="en-US" sz="2000" dirty="0"/>
              <a:t>Address,_____________</a:t>
            </a:r>
            <a:br>
              <a:rPr lang="en-US" sz="2000" dirty="0"/>
            </a:br>
            <a:r>
              <a:rPr lang="en-US" sz="2000" dirty="0"/>
              <a:t>Contact Details.________</a:t>
            </a:r>
          </a:p>
          <a:p>
            <a:pPr fontAlgn="base"/>
            <a:br>
              <a:rPr lang="en-US" sz="2000" dirty="0"/>
            </a:br>
            <a:r>
              <a:rPr lang="en-US" sz="2000" dirty="0"/>
              <a:t> </a:t>
            </a:r>
            <a:br>
              <a:rPr lang="en-US" sz="2000" dirty="0"/>
            </a:br>
            <a:r>
              <a:rPr lang="en-US" sz="2000" dirty="0"/>
              <a:t>                </a:t>
            </a:r>
            <a:r>
              <a:rPr lang="en-US" sz="2000" b="1" dirty="0"/>
              <a:t>Subject: Acknowledgement of donation of _______</a:t>
            </a:r>
            <a:br>
              <a:rPr lang="en-US" sz="2000" dirty="0"/>
            </a:br>
            <a:r>
              <a:rPr lang="en-US" sz="2000" dirty="0"/>
              <a:t> </a:t>
            </a:r>
          </a:p>
          <a:p>
            <a:pPr fontAlgn="base"/>
            <a:r>
              <a:rPr lang="en-US" sz="2000" dirty="0"/>
              <a:t>Dear </a:t>
            </a:r>
            <a:r>
              <a:rPr lang="en-US" sz="2000" dirty="0" err="1"/>
              <a:t>Abc</a:t>
            </a:r>
            <a:r>
              <a:rPr lang="en-US" sz="2000" dirty="0"/>
              <a:t>,</a:t>
            </a:r>
          </a:p>
          <a:p>
            <a:pPr fontAlgn="base"/>
            <a:r>
              <a:rPr lang="en-US" sz="2000" dirty="0"/>
              <a:t>On behalf of ‘Tiger Welfare Foundation Inc.’ I would like to thank you for your generous donation of $15,350/-. I appreciate your concern towards our objective of ensuring the welfare of India’s tigers. Concerned citizens like you help us to bring back the pride of our national animal.</a:t>
            </a:r>
            <a:br>
              <a:rPr lang="en-US" dirty="0"/>
            </a:br>
            <a:r>
              <a:rPr lang="en-US" dirty="0"/>
              <a:t> </a:t>
            </a:r>
            <a:br>
              <a:rPr lang="en-US" dirty="0"/>
            </a:br>
            <a:endParaRPr lang="en-US" dirty="0"/>
          </a:p>
        </p:txBody>
      </p:sp>
      <p:pic>
        <p:nvPicPr>
          <p:cNvPr id="3" name="Audio 2">
            <a:hlinkClick r:id="" action="ppaction://media"/>
            <a:extLst>
              <a:ext uri="{FF2B5EF4-FFF2-40B4-BE49-F238E27FC236}">
                <a16:creationId xmlns:a16="http://schemas.microsoft.com/office/drawing/2014/main" id="{CCCEF2E1-2B53-4B8C-AB7F-A57B96DDDE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008"/>
    </mc:Choice>
    <mc:Fallback xmlns="">
      <p:transition spd="slow" advTm="55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04800"/>
            <a:ext cx="7924800" cy="5293757"/>
          </a:xfrm>
          <a:prstGeom prst="rect">
            <a:avLst/>
          </a:prstGeom>
        </p:spPr>
        <p:txBody>
          <a:bodyPr wrap="square">
            <a:spAutoFit/>
          </a:bodyPr>
          <a:lstStyle/>
          <a:p>
            <a:pPr fontAlgn="base"/>
            <a:r>
              <a:rPr lang="en-US" sz="2000" dirty="0"/>
              <a:t>I is proven before by various studies that up until a century ago an estimated 155000 tigers lived in the Indian sub-continent. Today there are fewer than 1,500. Every year ‘</a:t>
            </a:r>
            <a:r>
              <a:rPr lang="en-US" sz="2000" dirty="0" err="1"/>
              <a:t>Triger</a:t>
            </a:r>
            <a:r>
              <a:rPr lang="en-US" sz="2000" dirty="0"/>
              <a:t> Welfare Foundation Inc’ continues its mission of preserving the environment of the Indian tiger, creating awareness about the danger of poaching and smuggling and funding more research to help breed tigers. </a:t>
            </a:r>
            <a:br>
              <a:rPr lang="en-US" sz="2000" dirty="0"/>
            </a:br>
            <a:r>
              <a:rPr lang="en-US" sz="2000" dirty="0"/>
              <a:t> </a:t>
            </a:r>
            <a:br>
              <a:rPr lang="en-US" sz="2000" dirty="0"/>
            </a:br>
            <a:r>
              <a:rPr lang="en-US" sz="2000" dirty="0"/>
              <a:t>I can assure you that your gift will go a long way in helping us fulfill our objectives. Thanks again for your crucial contribution.</a:t>
            </a:r>
          </a:p>
          <a:p>
            <a:pPr fontAlgn="base"/>
            <a:r>
              <a:rPr lang="en-US" sz="2000" dirty="0"/>
              <a:t>Best wishes.</a:t>
            </a:r>
            <a:br>
              <a:rPr lang="en-US" sz="2000" dirty="0"/>
            </a:br>
            <a:r>
              <a:rPr lang="en-US" sz="2000" dirty="0"/>
              <a:t> </a:t>
            </a:r>
            <a:br>
              <a:rPr lang="en-US" sz="2000" dirty="0"/>
            </a:br>
            <a:r>
              <a:rPr lang="en-US" sz="2000" dirty="0"/>
              <a:t> </a:t>
            </a:r>
            <a:br>
              <a:rPr lang="en-US" sz="2000" dirty="0"/>
            </a:br>
            <a:r>
              <a:rPr lang="en-US" sz="2000" dirty="0"/>
              <a:t>Signature</a:t>
            </a:r>
            <a:br>
              <a:rPr lang="en-US" sz="2000" dirty="0"/>
            </a:br>
            <a:r>
              <a:rPr lang="en-US" sz="2000" dirty="0"/>
              <a:t>Name._____________,</a:t>
            </a:r>
          </a:p>
          <a:p>
            <a:pPr fontAlgn="base"/>
            <a:r>
              <a:rPr lang="en-US" sz="2000" dirty="0"/>
              <a:t>Tiger Welfare Foundation Inc</a:t>
            </a:r>
          </a:p>
          <a:p>
            <a:endParaRPr lang="en-US" dirty="0"/>
          </a:p>
        </p:txBody>
      </p:sp>
      <p:pic>
        <p:nvPicPr>
          <p:cNvPr id="3" name="Audio 2">
            <a:hlinkClick r:id="" action="ppaction://media"/>
            <a:extLst>
              <a:ext uri="{FF2B5EF4-FFF2-40B4-BE49-F238E27FC236}">
                <a16:creationId xmlns:a16="http://schemas.microsoft.com/office/drawing/2014/main" id="{B4361369-29DA-421C-8DE6-CCA7EC8EE8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618"/>
    </mc:Choice>
    <mc:Fallback xmlns="">
      <p:transition spd="slow" advTm="53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81000"/>
            <a:ext cx="8001000" cy="646331"/>
          </a:xfrm>
          <a:prstGeom prst="rect">
            <a:avLst/>
          </a:prstGeom>
          <a:noFill/>
        </p:spPr>
        <p:txBody>
          <a:bodyPr wrap="square" rtlCol="0">
            <a:spAutoFit/>
          </a:bodyPr>
          <a:lstStyle/>
          <a:p>
            <a:r>
              <a:rPr lang="en-US" sz="3600" dirty="0">
                <a:solidFill>
                  <a:srgbClr val="C00000"/>
                </a:solidFill>
                <a:latin typeface="Baskerville Old Face" pitchFamily="18" charset="0"/>
              </a:rPr>
              <a:t>COMPLAINT  LETTER…..</a:t>
            </a:r>
          </a:p>
        </p:txBody>
      </p:sp>
      <p:sp>
        <p:nvSpPr>
          <p:cNvPr id="3" name="TextBox 2"/>
          <p:cNvSpPr txBox="1"/>
          <p:nvPr/>
        </p:nvSpPr>
        <p:spPr>
          <a:xfrm>
            <a:off x="533400" y="1371600"/>
            <a:ext cx="7620000" cy="4401205"/>
          </a:xfrm>
          <a:prstGeom prst="rect">
            <a:avLst/>
          </a:prstGeom>
          <a:noFill/>
        </p:spPr>
        <p:txBody>
          <a:bodyPr wrap="square" rtlCol="0">
            <a:spAutoFit/>
          </a:bodyPr>
          <a:lstStyle/>
          <a:p>
            <a:r>
              <a:rPr lang="en-US" sz="2000" dirty="0"/>
              <a:t>Information You May Want to Include:</a:t>
            </a:r>
          </a:p>
          <a:p>
            <a:endParaRPr lang="en-US" sz="2000" dirty="0"/>
          </a:p>
          <a:p>
            <a:pPr>
              <a:buFont typeface="Arial" pitchFamily="34" charset="0"/>
              <a:buChar char="•"/>
            </a:pPr>
            <a:r>
              <a:rPr lang="en-US" sz="2000" dirty="0"/>
              <a:t>Store name and location</a:t>
            </a:r>
          </a:p>
          <a:p>
            <a:pPr>
              <a:buFont typeface="Arial" pitchFamily="34" charset="0"/>
              <a:buChar char="•"/>
            </a:pPr>
            <a:r>
              <a:rPr lang="en-US" sz="2000" dirty="0"/>
              <a:t>Your account number</a:t>
            </a:r>
          </a:p>
          <a:p>
            <a:pPr>
              <a:buFont typeface="Arial" pitchFamily="34" charset="0"/>
              <a:buChar char="•"/>
            </a:pPr>
            <a:r>
              <a:rPr lang="en-US" sz="2000" dirty="0"/>
              <a:t>Relevant dates, such as when you bought goods or services and when the problem began</a:t>
            </a:r>
          </a:p>
          <a:p>
            <a:pPr>
              <a:buFont typeface="Arial" pitchFamily="34" charset="0"/>
              <a:buChar char="•"/>
            </a:pPr>
            <a:r>
              <a:rPr lang="en-US" sz="2000" dirty="0"/>
              <a:t>Names of sellers, customer service representatives, or managers with whom you’ve addressed the issue previously</a:t>
            </a:r>
          </a:p>
          <a:p>
            <a:pPr>
              <a:buFont typeface="Arial" pitchFamily="34" charset="0"/>
              <a:buChar char="•"/>
            </a:pPr>
            <a:r>
              <a:rPr lang="en-US" sz="2000" dirty="0"/>
              <a:t>Serial and model numbers</a:t>
            </a:r>
          </a:p>
          <a:p>
            <a:pPr>
              <a:buFont typeface="Arial" pitchFamily="34" charset="0"/>
              <a:buChar char="•"/>
            </a:pPr>
            <a:r>
              <a:rPr lang="en-US" sz="2000" dirty="0"/>
              <a:t>Copies of receipts, invoices, and warranties</a:t>
            </a:r>
          </a:p>
          <a:p>
            <a:pPr>
              <a:buFont typeface="Arial" pitchFamily="34" charset="0"/>
              <a:buChar char="•"/>
            </a:pPr>
            <a:r>
              <a:rPr lang="en-US" sz="2000" dirty="0"/>
              <a:t>Copies of previous correspondence, such as emails, chat logs, or letters</a:t>
            </a:r>
          </a:p>
          <a:p>
            <a:pPr>
              <a:buFont typeface="Arial" pitchFamily="34" charset="0"/>
              <a:buChar char="•"/>
            </a:pPr>
            <a:r>
              <a:rPr lang="en-US" sz="2000" dirty="0"/>
              <a:t>Your contact information</a:t>
            </a:r>
          </a:p>
          <a:p>
            <a:endParaRPr lang="en-US" sz="2000" dirty="0"/>
          </a:p>
        </p:txBody>
      </p:sp>
      <p:pic>
        <p:nvPicPr>
          <p:cNvPr id="4" name="Audio 3">
            <a:hlinkClick r:id="" action="ppaction://media"/>
            <a:extLst>
              <a:ext uri="{FF2B5EF4-FFF2-40B4-BE49-F238E27FC236}">
                <a16:creationId xmlns:a16="http://schemas.microsoft.com/office/drawing/2014/main" id="{FDCF0DD6-1872-4C84-9AEF-962C92C6FF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226"/>
    </mc:Choice>
    <mc:Fallback xmlns="">
      <p:transition spd="slow" advTm="52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4800" y="457200"/>
            <a:ext cx="8229600" cy="5324535"/>
          </a:xfrm>
          <a:prstGeom prst="rect">
            <a:avLst/>
          </a:prstGeom>
          <a:noFill/>
        </p:spPr>
        <p:txBody>
          <a:bodyPr wrap="square" rtlCol="0">
            <a:spAutoFit/>
          </a:bodyPr>
          <a:lstStyle/>
          <a:p>
            <a:r>
              <a:rPr lang="en-US" sz="2000" dirty="0"/>
              <a:t>Here’s a sample letter:</a:t>
            </a:r>
          </a:p>
          <a:p>
            <a:endParaRPr lang="en-US" sz="2000" dirty="0"/>
          </a:p>
          <a:p>
            <a:r>
              <a:rPr lang="en-US" sz="2000" dirty="0"/>
              <a:t>555 Five Boulevard Austin, TX 73301</a:t>
            </a:r>
          </a:p>
          <a:p>
            <a:endParaRPr lang="en-US" sz="2000" dirty="0"/>
          </a:p>
          <a:p>
            <a:r>
              <a:rPr lang="en-US" sz="2000" dirty="0"/>
              <a:t>March 20, 2019</a:t>
            </a:r>
          </a:p>
          <a:p>
            <a:endParaRPr lang="en-US" sz="2000" dirty="0"/>
          </a:p>
          <a:p>
            <a:r>
              <a:rPr lang="en-US" sz="2000" dirty="0"/>
              <a:t>Mr. Bob Howard General Manager Products and More 717 Seven Street New York, NY 10012</a:t>
            </a:r>
          </a:p>
          <a:p>
            <a:endParaRPr lang="en-US" sz="2000" dirty="0"/>
          </a:p>
          <a:p>
            <a:r>
              <a:rPr lang="en-US" sz="2000" dirty="0"/>
              <a:t>Dear Mr. Howard:</a:t>
            </a:r>
          </a:p>
          <a:p>
            <a:r>
              <a:rPr lang="en-US" sz="2000" dirty="0"/>
              <a:t>Re: Account Number 1884434</a:t>
            </a:r>
          </a:p>
          <a:p>
            <a:r>
              <a:rPr lang="en-US" sz="2000" dirty="0"/>
              <a:t>I am writing to express my dissatisfaction with the Model X tea kettle that I bought on February 28, 2019, at your store located at 1616 Sixteen Avenue. Though the kettle looks fine, it leaks when filled with water. When I attempted to return it to the store on March 2, 2019, the employee on duty, George Burns, told me that he would not accept the item because he didn’t see any damage.</a:t>
            </a:r>
          </a:p>
        </p:txBody>
      </p:sp>
      <p:pic>
        <p:nvPicPr>
          <p:cNvPr id="2" name="Audio 1">
            <a:hlinkClick r:id="" action="ppaction://media"/>
            <a:extLst>
              <a:ext uri="{FF2B5EF4-FFF2-40B4-BE49-F238E27FC236}">
                <a16:creationId xmlns:a16="http://schemas.microsoft.com/office/drawing/2014/main" id="{AAC05CDD-185F-4D5F-B25A-B7CB7E59E7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256"/>
    </mc:Choice>
    <mc:Fallback xmlns="">
      <p:transition spd="slow" advTm="57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533400"/>
            <a:ext cx="8305800" cy="3108543"/>
          </a:xfrm>
          <a:prstGeom prst="rect">
            <a:avLst/>
          </a:prstGeom>
          <a:noFill/>
        </p:spPr>
        <p:txBody>
          <a:bodyPr wrap="square" rtlCol="0">
            <a:spAutoFit/>
          </a:bodyPr>
          <a:lstStyle/>
          <a:p>
            <a:r>
              <a:rPr lang="en-US" sz="2000" dirty="0"/>
              <a:t>To resolve the issue, I would like you to refund the full amount that I paid ($29.86, including tax) to my Frequent Customer account. I am enclosing a copy of the original receipt.</a:t>
            </a:r>
          </a:p>
          <a:p>
            <a:r>
              <a:rPr lang="en-US" sz="2000" dirty="0"/>
              <a:t>I look forward to your reply. Please contact me at the address above or by telephone at (555) 555-5555 within the next two weeks.</a:t>
            </a:r>
          </a:p>
          <a:p>
            <a:endParaRPr lang="en-US" sz="2000" dirty="0"/>
          </a:p>
          <a:p>
            <a:r>
              <a:rPr lang="en-US" sz="2000" dirty="0"/>
              <a:t>Sincerely,</a:t>
            </a:r>
          </a:p>
          <a:p>
            <a:r>
              <a:rPr lang="en-US" sz="2000" dirty="0"/>
              <a:t>Jason Brooks</a:t>
            </a:r>
          </a:p>
          <a:p>
            <a:endParaRPr lang="en-US" dirty="0"/>
          </a:p>
          <a:p>
            <a:endParaRPr lang="en-US" dirty="0"/>
          </a:p>
        </p:txBody>
      </p:sp>
      <p:pic>
        <p:nvPicPr>
          <p:cNvPr id="3" name="Audio 2">
            <a:hlinkClick r:id="" action="ppaction://media"/>
            <a:extLst>
              <a:ext uri="{FF2B5EF4-FFF2-40B4-BE49-F238E27FC236}">
                <a16:creationId xmlns:a16="http://schemas.microsoft.com/office/drawing/2014/main" id="{4870765D-B5A6-43F8-AACA-730F89E59B6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232"/>
    </mc:Choice>
    <mc:Fallback xmlns="">
      <p:transition spd="slow" advTm="29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752600"/>
            <a:ext cx="6629400" cy="2308324"/>
          </a:xfrm>
          <a:prstGeom prst="rect">
            <a:avLst/>
          </a:prstGeom>
          <a:noFill/>
        </p:spPr>
        <p:txBody>
          <a:bodyPr wrap="square" rtlCol="0">
            <a:spAutoFit/>
          </a:bodyPr>
          <a:lstStyle/>
          <a:p>
            <a:pPr algn="ctr"/>
            <a:r>
              <a:rPr lang="en-US" sz="7200" dirty="0">
                <a:solidFill>
                  <a:srgbClr val="C00000"/>
                </a:solidFill>
                <a:latin typeface="Comic Sans MS" pitchFamily="66" charset="0"/>
              </a:rPr>
              <a:t>THANK </a:t>
            </a:r>
          </a:p>
          <a:p>
            <a:pPr algn="ctr"/>
            <a:r>
              <a:rPr lang="en-US" sz="7200" dirty="0">
                <a:solidFill>
                  <a:srgbClr val="C00000"/>
                </a:solidFill>
                <a:latin typeface="Comic Sans MS" pitchFamily="66" charset="0"/>
              </a:rPr>
              <a:t>YOU!!</a:t>
            </a:r>
          </a:p>
        </p:txBody>
      </p:sp>
      <p:pic>
        <p:nvPicPr>
          <p:cNvPr id="3" name="Audio 2">
            <a:hlinkClick r:id="" action="ppaction://media"/>
            <a:extLst>
              <a:ext uri="{FF2B5EF4-FFF2-40B4-BE49-F238E27FC236}">
                <a16:creationId xmlns:a16="http://schemas.microsoft.com/office/drawing/2014/main" id="{83FE3B1F-B486-41BD-9CF0-0A328092F6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929"/>
    </mc:Choice>
    <mc:Fallback xmlns="">
      <p:transition spd="slow" advTm="12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3400" y="609600"/>
            <a:ext cx="7848600" cy="1323439"/>
          </a:xfrm>
          <a:prstGeom prst="rect">
            <a:avLst/>
          </a:prstGeom>
          <a:noFill/>
        </p:spPr>
        <p:txBody>
          <a:bodyPr wrap="square" rtlCol="0">
            <a:spAutoFit/>
          </a:bodyPr>
          <a:lstStyle/>
          <a:p>
            <a:r>
              <a:rPr lang="en-US" sz="4000" dirty="0">
                <a:solidFill>
                  <a:srgbClr val="7030A0"/>
                </a:solidFill>
                <a:latin typeface="Andalus" pitchFamily="18" charset="-78"/>
                <a:cs typeface="Andalus" pitchFamily="18" charset="-78"/>
              </a:rPr>
              <a:t>JOB APPLICATION AND COVER LETTER…</a:t>
            </a:r>
          </a:p>
        </p:txBody>
      </p:sp>
      <p:sp>
        <p:nvSpPr>
          <p:cNvPr id="4" name="TextBox 3"/>
          <p:cNvSpPr txBox="1"/>
          <p:nvPr/>
        </p:nvSpPr>
        <p:spPr>
          <a:xfrm>
            <a:off x="609600" y="2057400"/>
            <a:ext cx="7162800" cy="4093428"/>
          </a:xfrm>
          <a:prstGeom prst="rect">
            <a:avLst/>
          </a:prstGeom>
          <a:noFill/>
        </p:spPr>
        <p:txBody>
          <a:bodyPr wrap="square" rtlCol="0">
            <a:spAutoFit/>
          </a:bodyPr>
          <a:lstStyle/>
          <a:p>
            <a:r>
              <a:rPr lang="en-US" sz="2000" dirty="0"/>
              <a:t>Tips for Writing a Job Application Letter</a:t>
            </a:r>
          </a:p>
          <a:p>
            <a:endParaRPr lang="en-US" sz="2000" b="1" dirty="0"/>
          </a:p>
          <a:p>
            <a:pPr>
              <a:buFont typeface="Arial" pitchFamily="34" charset="0"/>
              <a:buChar char="•"/>
            </a:pPr>
            <a:r>
              <a:rPr lang="en-US" sz="2000" b="1" dirty="0"/>
              <a:t>Do not copy your resume.</a:t>
            </a:r>
            <a:r>
              <a:rPr lang="en-US" sz="2000" dirty="0"/>
              <a:t> A cover letter is a sales pitch. The purpose of this letter is to convince the hiring manager highlighting your relevant experience and abilities. Your application letter should show how exactly your background makes you a good fit for a particular position. In contrast, your resume is a general record of your experience, education, and accomplishments.﻿</a:t>
            </a:r>
          </a:p>
          <a:p>
            <a:endParaRPr lang="en-US" sz="2000" dirty="0"/>
          </a:p>
          <a:p>
            <a:pPr>
              <a:buFont typeface="Arial" pitchFamily="34" charset="0"/>
              <a:buChar char="•"/>
            </a:pPr>
            <a:r>
              <a:rPr lang="en-US" sz="2000" b="1" dirty="0"/>
              <a:t>Tailor each application letter to the job.</a:t>
            </a:r>
            <a:r>
              <a:rPr lang="en-US" sz="2000" dirty="0"/>
              <a:t>   Match your qualifications to the job posting by highlighting the skills, experience, and requirements listed in the description.</a:t>
            </a:r>
          </a:p>
        </p:txBody>
      </p:sp>
      <p:pic>
        <p:nvPicPr>
          <p:cNvPr id="2" name="Audio 1">
            <a:hlinkClick r:id="" action="ppaction://media"/>
            <a:extLst>
              <a:ext uri="{FF2B5EF4-FFF2-40B4-BE49-F238E27FC236}">
                <a16:creationId xmlns:a16="http://schemas.microsoft.com/office/drawing/2014/main" id="{77E6D5A3-956E-43D6-9C04-620F83C09D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499"/>
    </mc:Choice>
    <mc:Fallback xmlns="">
      <p:transition spd="slow" advTm="54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990600"/>
            <a:ext cx="8153400" cy="4062651"/>
          </a:xfrm>
          <a:prstGeom prst="rect">
            <a:avLst/>
          </a:prstGeom>
        </p:spPr>
        <p:txBody>
          <a:bodyPr wrap="square">
            <a:spAutoFit/>
          </a:bodyPr>
          <a:lstStyle/>
          <a:p>
            <a:pPr>
              <a:buFont typeface="Arial" pitchFamily="34" charset="0"/>
              <a:buChar char="•"/>
            </a:pPr>
            <a:r>
              <a:rPr lang="en-US" sz="2000" b="1" dirty="0"/>
              <a:t>Be professional.</a:t>
            </a:r>
            <a:r>
              <a:rPr lang="en-US" sz="2000" dirty="0"/>
              <a:t> Application letters have a fairly rigid format—as hiring managers read your letter, they will expect to see certain information included in set areas Pay particular attention to the professionalism of your salutation</a:t>
            </a:r>
          </a:p>
          <a:p>
            <a:endParaRPr lang="en-US" sz="2000" dirty="0"/>
          </a:p>
          <a:p>
            <a:pPr>
              <a:buFont typeface="Arial" pitchFamily="34" charset="0"/>
              <a:buChar char="•"/>
            </a:pPr>
            <a:r>
              <a:rPr lang="en-US" sz="2000" b="1" dirty="0"/>
              <a:t>Carefully proofread. </a:t>
            </a:r>
            <a:r>
              <a:rPr lang="en-US" sz="2000" dirty="0"/>
              <a:t>Employers are likely to overlook an application with a lot of errors. Proofread for grammar and spelling errors. Be particularly mindful to spell the letter recipient's name correctly, as well as the company name.</a:t>
            </a:r>
          </a:p>
          <a:p>
            <a:endParaRPr lang="en-US" sz="2000" dirty="0"/>
          </a:p>
          <a:p>
            <a:pPr>
              <a:buFont typeface="Arial" pitchFamily="34" charset="0"/>
              <a:buChar char="•"/>
            </a:pPr>
            <a:r>
              <a:rPr lang="en-US" sz="2000" b="1" dirty="0"/>
              <a:t>Follow business letter format.</a:t>
            </a:r>
            <a:r>
              <a:rPr lang="en-US" sz="2000" dirty="0"/>
              <a:t> Use business letter format when writing your letter. ﻿ </a:t>
            </a:r>
          </a:p>
          <a:p>
            <a:endParaRPr lang="en-US" dirty="0"/>
          </a:p>
        </p:txBody>
      </p:sp>
      <p:pic>
        <p:nvPicPr>
          <p:cNvPr id="3" name="Audio 2">
            <a:hlinkClick r:id="" action="ppaction://media"/>
            <a:extLst>
              <a:ext uri="{FF2B5EF4-FFF2-40B4-BE49-F238E27FC236}">
                <a16:creationId xmlns:a16="http://schemas.microsoft.com/office/drawing/2014/main" id="{CDE08377-1A53-4846-9AF7-4895C38433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9464"/>
    </mc:Choice>
    <mc:Fallback xmlns="">
      <p:transition spd="slow" advTm="89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1.PNG"/>
          <p:cNvPicPr>
            <a:picLocks noChangeAspect="1"/>
          </p:cNvPicPr>
          <p:nvPr/>
        </p:nvPicPr>
        <p:blipFill>
          <a:blip r:embed="rId4"/>
          <a:stretch>
            <a:fillRect/>
          </a:stretch>
        </p:blipFill>
        <p:spPr>
          <a:xfrm>
            <a:off x="1404495" y="1371600"/>
            <a:ext cx="6384598" cy="5105399"/>
          </a:xfrm>
          <a:prstGeom prst="rect">
            <a:avLst/>
          </a:prstGeom>
        </p:spPr>
      </p:pic>
      <p:sp>
        <p:nvSpPr>
          <p:cNvPr id="3" name="TextBox 2"/>
          <p:cNvSpPr txBox="1"/>
          <p:nvPr/>
        </p:nvSpPr>
        <p:spPr>
          <a:xfrm>
            <a:off x="533400" y="457200"/>
            <a:ext cx="7772400" cy="584775"/>
          </a:xfrm>
          <a:prstGeom prst="rect">
            <a:avLst/>
          </a:prstGeom>
          <a:noFill/>
        </p:spPr>
        <p:txBody>
          <a:bodyPr wrap="square" rtlCol="0">
            <a:spAutoFit/>
          </a:bodyPr>
          <a:lstStyle/>
          <a:p>
            <a:r>
              <a:rPr lang="en-US" sz="3200" dirty="0">
                <a:solidFill>
                  <a:schemeClr val="tx2">
                    <a:lumMod val="50000"/>
                  </a:schemeClr>
                </a:solidFill>
              </a:rPr>
              <a:t>FOR EXAMPLE:</a:t>
            </a:r>
          </a:p>
        </p:txBody>
      </p:sp>
      <p:pic>
        <p:nvPicPr>
          <p:cNvPr id="4" name="Audio 3">
            <a:hlinkClick r:id="" action="ppaction://media"/>
            <a:extLst>
              <a:ext uri="{FF2B5EF4-FFF2-40B4-BE49-F238E27FC236}">
                <a16:creationId xmlns:a16="http://schemas.microsoft.com/office/drawing/2014/main" id="{CD9FDC9D-167E-4EF6-AAD5-B825E83F7D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105"/>
    </mc:Choice>
    <mc:Fallback xmlns="">
      <p:transition spd="slow" advTm="45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609600"/>
            <a:ext cx="7924800" cy="707886"/>
          </a:xfrm>
          <a:prstGeom prst="rect">
            <a:avLst/>
          </a:prstGeom>
          <a:noFill/>
        </p:spPr>
        <p:txBody>
          <a:bodyPr wrap="square" rtlCol="0">
            <a:spAutoFit/>
          </a:bodyPr>
          <a:lstStyle/>
          <a:p>
            <a:r>
              <a:rPr lang="en-US" sz="4000" dirty="0">
                <a:solidFill>
                  <a:srgbClr val="00B050"/>
                </a:solidFill>
                <a:latin typeface="Comic Sans MS" pitchFamily="66" charset="0"/>
              </a:rPr>
              <a:t>INQUIRY LETTER…</a:t>
            </a:r>
          </a:p>
        </p:txBody>
      </p:sp>
      <p:sp>
        <p:nvSpPr>
          <p:cNvPr id="3" name="TextBox 2"/>
          <p:cNvSpPr txBox="1"/>
          <p:nvPr/>
        </p:nvSpPr>
        <p:spPr>
          <a:xfrm>
            <a:off x="533400" y="1447800"/>
            <a:ext cx="8001000" cy="4985980"/>
          </a:xfrm>
          <a:prstGeom prst="rect">
            <a:avLst/>
          </a:prstGeom>
          <a:noFill/>
        </p:spPr>
        <p:txBody>
          <a:bodyPr wrap="square" rtlCol="0">
            <a:spAutoFit/>
          </a:bodyPr>
          <a:lstStyle/>
          <a:p>
            <a:r>
              <a:rPr lang="en-US" sz="2000" b="1" dirty="0"/>
              <a:t>How to Write an Inquiry Letter</a:t>
            </a:r>
          </a:p>
          <a:p>
            <a:endParaRPr lang="en-US" dirty="0"/>
          </a:p>
          <a:p>
            <a:r>
              <a:rPr lang="en-US" sz="2000" dirty="0"/>
              <a:t>Writing a letter of inquiry can become an easy task when you have some guiding material.</a:t>
            </a:r>
            <a:br>
              <a:rPr lang="en-US" sz="2000" dirty="0"/>
            </a:br>
            <a:endParaRPr lang="en-US" sz="2000" dirty="0"/>
          </a:p>
          <a:p>
            <a:r>
              <a:rPr lang="en-US" sz="2000" dirty="0"/>
              <a:t>An enquiry letter may consist all or few of the below mentioned parts:</a:t>
            </a:r>
          </a:p>
          <a:p>
            <a:r>
              <a:rPr lang="en-US" sz="2000" dirty="0"/>
              <a:t>Introduction</a:t>
            </a:r>
          </a:p>
          <a:p>
            <a:r>
              <a:rPr lang="en-US" sz="2000" dirty="0"/>
              <a:t>Description</a:t>
            </a:r>
          </a:p>
          <a:p>
            <a:r>
              <a:rPr lang="en-US" sz="2000" dirty="0"/>
              <a:t>Statement</a:t>
            </a:r>
          </a:p>
          <a:p>
            <a:r>
              <a:rPr lang="en-US" sz="2000" dirty="0"/>
              <a:t>Methodology</a:t>
            </a:r>
          </a:p>
          <a:p>
            <a:r>
              <a:rPr lang="en-US" sz="2000" dirty="0"/>
              <a:t>Final Summary</a:t>
            </a:r>
          </a:p>
          <a:p>
            <a:endParaRPr lang="en-US" sz="2000" dirty="0"/>
          </a:p>
          <a:p>
            <a:r>
              <a:rPr lang="en-US" sz="2000" dirty="0"/>
              <a:t>The inclusion or exclusion of certain components depends on the scope of your letter. Not to forget that these letter are formal letters and will follow the rules pertaining to these. </a:t>
            </a:r>
          </a:p>
        </p:txBody>
      </p:sp>
      <p:pic>
        <p:nvPicPr>
          <p:cNvPr id="4" name="Audio 3">
            <a:hlinkClick r:id="" action="ppaction://media"/>
            <a:extLst>
              <a:ext uri="{FF2B5EF4-FFF2-40B4-BE49-F238E27FC236}">
                <a16:creationId xmlns:a16="http://schemas.microsoft.com/office/drawing/2014/main" id="{C5D8B28A-8ECF-4086-B139-915A7A35B8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485"/>
    </mc:Choice>
    <mc:Fallback xmlns="">
      <p:transition spd="slow" advTm="45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295400"/>
            <a:ext cx="8077200" cy="5355312"/>
          </a:xfrm>
          <a:prstGeom prst="rect">
            <a:avLst/>
          </a:prstGeom>
          <a:noFill/>
        </p:spPr>
        <p:txBody>
          <a:bodyPr wrap="square" rtlCol="0">
            <a:spAutoFit/>
          </a:bodyPr>
          <a:lstStyle/>
          <a:p>
            <a:r>
              <a:rPr lang="en-US" b="1" dirty="0" err="1"/>
              <a:t>Organisation</a:t>
            </a:r>
            <a:r>
              <a:rPr lang="en-US" b="1" dirty="0"/>
              <a:t> Letter Head</a:t>
            </a:r>
            <a:br>
              <a:rPr lang="en-US" b="1" dirty="0"/>
            </a:br>
            <a:endParaRPr lang="en-US" dirty="0"/>
          </a:p>
          <a:p>
            <a:r>
              <a:rPr lang="en-US" dirty="0"/>
              <a:t>OR</a:t>
            </a:r>
            <a:r>
              <a:rPr lang="en-US" b="1" dirty="0"/>
              <a:t> </a:t>
            </a:r>
            <a:endParaRPr lang="en-US" dirty="0"/>
          </a:p>
          <a:p>
            <a:r>
              <a:rPr lang="en-US" b="1" dirty="0"/>
              <a:t>Your Name</a:t>
            </a:r>
            <a:endParaRPr lang="en-US" dirty="0"/>
          </a:p>
          <a:p>
            <a:r>
              <a:rPr lang="en-US" b="1" dirty="0"/>
              <a:t>Your Address</a:t>
            </a:r>
            <a:r>
              <a:rPr lang="en-US" dirty="0"/>
              <a:t> (</a:t>
            </a:r>
            <a:r>
              <a:rPr lang="en-US" i="1" dirty="0"/>
              <a:t>can be positioned only to the left</a:t>
            </a:r>
            <a:r>
              <a:rPr lang="en-US" dirty="0"/>
              <a:t>)</a:t>
            </a:r>
            <a:br>
              <a:rPr lang="en-US" b="1" dirty="0"/>
            </a:br>
            <a:endParaRPr lang="en-US" dirty="0"/>
          </a:p>
          <a:p>
            <a:r>
              <a:rPr lang="en-US" b="1" dirty="0"/>
              <a:t>Date</a:t>
            </a:r>
            <a:br>
              <a:rPr lang="en-US" i="1" dirty="0"/>
            </a:br>
            <a:r>
              <a:rPr lang="en-US" i="1" dirty="0"/>
              <a:t>(can be positioned only to the left, before/after or at the start)</a:t>
            </a:r>
            <a:endParaRPr lang="en-US" dirty="0"/>
          </a:p>
          <a:p>
            <a:r>
              <a:rPr lang="en-US" b="1" dirty="0"/>
              <a:t>Recipient's Name</a:t>
            </a:r>
            <a:r>
              <a:rPr lang="en-US" dirty="0"/>
              <a:t> </a:t>
            </a:r>
            <a:r>
              <a:rPr lang="en-US" i="1" dirty="0"/>
              <a:t>(specific official or person)</a:t>
            </a:r>
            <a:endParaRPr lang="en-US" dirty="0"/>
          </a:p>
          <a:p>
            <a:r>
              <a:rPr lang="en-US" b="1" dirty="0"/>
              <a:t>Recipient's Address</a:t>
            </a:r>
            <a:endParaRPr lang="en-US" dirty="0"/>
          </a:p>
          <a:p>
            <a:br>
              <a:rPr lang="en-US" b="1" dirty="0"/>
            </a:br>
            <a:endParaRPr lang="en-US" dirty="0"/>
          </a:p>
          <a:p>
            <a:r>
              <a:rPr lang="en-US" b="1" dirty="0"/>
              <a:t>Reference</a:t>
            </a:r>
            <a:r>
              <a:rPr lang="en-US" dirty="0"/>
              <a:t> or </a:t>
            </a:r>
            <a:r>
              <a:rPr lang="en-US" b="1" dirty="0"/>
              <a:t>Subjec</a:t>
            </a:r>
            <a:r>
              <a:rPr lang="en-US" dirty="0"/>
              <a:t>t </a:t>
            </a:r>
            <a:r>
              <a:rPr lang="en-US" i="1" dirty="0"/>
              <a:t>(as required)</a:t>
            </a:r>
            <a:endParaRPr lang="en-US" dirty="0"/>
          </a:p>
          <a:p>
            <a:r>
              <a:rPr lang="en-US" b="1" dirty="0"/>
              <a:t>Dear Recipient</a:t>
            </a:r>
            <a:r>
              <a:rPr lang="en-US" dirty="0"/>
              <a:t> </a:t>
            </a:r>
            <a:r>
              <a:rPr lang="en-US" i="1" dirty="0"/>
              <a:t>(Salutation)</a:t>
            </a:r>
            <a:endParaRPr lang="en-US" dirty="0"/>
          </a:p>
          <a:p>
            <a:r>
              <a:rPr lang="en-US" b="1" dirty="0"/>
              <a:t>First Paragraph – </a:t>
            </a:r>
            <a:r>
              <a:rPr lang="en-US" dirty="0"/>
              <a:t>Details of the Inquiry</a:t>
            </a:r>
          </a:p>
          <a:p>
            <a:r>
              <a:rPr lang="en-US" b="1" dirty="0"/>
              <a:t>Second Paragraph</a:t>
            </a:r>
            <a:r>
              <a:rPr lang="en-US" dirty="0"/>
              <a:t> – Brief history, suggestions, statistical data etc.</a:t>
            </a:r>
            <a:r>
              <a:rPr lang="en-US" b="1" dirty="0"/>
              <a:t> </a:t>
            </a:r>
            <a:endParaRPr lang="en-US" dirty="0"/>
          </a:p>
          <a:p>
            <a:r>
              <a:rPr lang="en-US" b="1" dirty="0"/>
              <a:t>Third Paragraph – </a:t>
            </a:r>
            <a:r>
              <a:rPr lang="en-US" dirty="0"/>
              <a:t>Offer assistance towards communication and assistance</a:t>
            </a:r>
          </a:p>
          <a:p>
            <a:r>
              <a:rPr lang="en-US" dirty="0"/>
              <a:t> </a:t>
            </a:r>
          </a:p>
        </p:txBody>
      </p:sp>
      <p:sp>
        <p:nvSpPr>
          <p:cNvPr id="3" name="TextBox 2"/>
          <p:cNvSpPr txBox="1"/>
          <p:nvPr/>
        </p:nvSpPr>
        <p:spPr>
          <a:xfrm>
            <a:off x="457200" y="457200"/>
            <a:ext cx="7924800" cy="523220"/>
          </a:xfrm>
          <a:prstGeom prst="rect">
            <a:avLst/>
          </a:prstGeom>
          <a:noFill/>
        </p:spPr>
        <p:txBody>
          <a:bodyPr wrap="square" rtlCol="0">
            <a:spAutoFit/>
          </a:bodyPr>
          <a:lstStyle/>
          <a:p>
            <a:r>
              <a:rPr lang="en-US" sz="2800" dirty="0">
                <a:solidFill>
                  <a:schemeClr val="accent3">
                    <a:lumMod val="75000"/>
                  </a:schemeClr>
                </a:solidFill>
              </a:rPr>
              <a:t>INQUIRY LETTER FORMAT….</a:t>
            </a:r>
          </a:p>
        </p:txBody>
      </p:sp>
      <p:pic>
        <p:nvPicPr>
          <p:cNvPr id="4" name="Audio 3">
            <a:hlinkClick r:id="" action="ppaction://media"/>
            <a:extLst>
              <a:ext uri="{FF2B5EF4-FFF2-40B4-BE49-F238E27FC236}">
                <a16:creationId xmlns:a16="http://schemas.microsoft.com/office/drawing/2014/main" id="{25E3CD00-42D8-4B2F-B1E5-8E6AC773BC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483"/>
    </mc:Choice>
    <mc:Fallback xmlns="">
      <p:transition spd="slow" advTm="53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62000"/>
            <a:ext cx="7848600" cy="2308324"/>
          </a:xfrm>
          <a:prstGeom prst="rect">
            <a:avLst/>
          </a:prstGeom>
          <a:noFill/>
        </p:spPr>
        <p:txBody>
          <a:bodyPr wrap="square" rtlCol="0">
            <a:spAutoFit/>
          </a:bodyPr>
          <a:lstStyle/>
          <a:p>
            <a:r>
              <a:rPr lang="en-US" b="1" dirty="0"/>
              <a:t>Subscription</a:t>
            </a:r>
            <a:r>
              <a:rPr lang="en-US" dirty="0"/>
              <a:t> – Thanking you, yours sincerely etc.</a:t>
            </a:r>
          </a:p>
          <a:p>
            <a:r>
              <a:rPr lang="en-US" b="1" dirty="0"/>
              <a:t>Your Signature</a:t>
            </a:r>
            <a:endParaRPr lang="en-US" dirty="0"/>
          </a:p>
          <a:p>
            <a:r>
              <a:rPr lang="en-US" b="1" dirty="0"/>
              <a:t>Your</a:t>
            </a:r>
            <a:r>
              <a:rPr lang="en-US" dirty="0"/>
              <a:t> </a:t>
            </a:r>
            <a:r>
              <a:rPr lang="en-US" b="1" dirty="0"/>
              <a:t>Typed</a:t>
            </a:r>
            <a:r>
              <a:rPr lang="en-US" dirty="0"/>
              <a:t> </a:t>
            </a:r>
            <a:r>
              <a:rPr lang="en-US" b="1" dirty="0"/>
              <a:t>First</a:t>
            </a:r>
            <a:r>
              <a:rPr lang="en-US" dirty="0"/>
              <a:t> </a:t>
            </a:r>
            <a:r>
              <a:rPr lang="en-US" b="1" dirty="0"/>
              <a:t>Name</a:t>
            </a:r>
            <a:r>
              <a:rPr lang="en-US" dirty="0"/>
              <a:t> </a:t>
            </a:r>
            <a:r>
              <a:rPr lang="en-US" b="1" dirty="0"/>
              <a:t>Last Name</a:t>
            </a:r>
            <a:endParaRPr lang="en-US" dirty="0"/>
          </a:p>
          <a:p>
            <a:r>
              <a:rPr lang="en-US" b="1" dirty="0"/>
              <a:t>Your Designation</a:t>
            </a:r>
            <a:r>
              <a:rPr lang="en-US" dirty="0"/>
              <a:t> </a:t>
            </a:r>
            <a:r>
              <a:rPr lang="en-US" i="1" dirty="0"/>
              <a:t>(as required)</a:t>
            </a:r>
            <a:br>
              <a:rPr lang="en-US" dirty="0"/>
            </a:br>
            <a:br>
              <a:rPr lang="en-US" dirty="0"/>
            </a:br>
            <a:r>
              <a:rPr lang="en-US" b="1" dirty="0"/>
              <a:t>ENCL</a:t>
            </a:r>
            <a:r>
              <a:rPr lang="en-US" dirty="0"/>
              <a:t> (optional) stands for ‘Enclosure’</a:t>
            </a:r>
          </a:p>
          <a:p>
            <a:endParaRPr lang="en-US" dirty="0"/>
          </a:p>
          <a:p>
            <a:endParaRPr lang="en-US" dirty="0"/>
          </a:p>
        </p:txBody>
      </p:sp>
      <p:pic>
        <p:nvPicPr>
          <p:cNvPr id="3" name="Audio 2">
            <a:hlinkClick r:id="" action="ppaction://media"/>
            <a:extLst>
              <a:ext uri="{FF2B5EF4-FFF2-40B4-BE49-F238E27FC236}">
                <a16:creationId xmlns:a16="http://schemas.microsoft.com/office/drawing/2014/main" id="{5ADFBA16-45A7-4C0B-94CD-4DDBD6EA17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543"/>
    </mc:Choice>
    <mc:Fallback xmlns="">
      <p:transition spd="slow" advTm="345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PNG"/>
          <p:cNvPicPr>
            <a:picLocks noChangeAspect="1"/>
          </p:cNvPicPr>
          <p:nvPr/>
        </p:nvPicPr>
        <p:blipFill>
          <a:blip r:embed="rId4"/>
          <a:stretch>
            <a:fillRect/>
          </a:stretch>
        </p:blipFill>
        <p:spPr>
          <a:xfrm>
            <a:off x="1676400" y="1219200"/>
            <a:ext cx="4953000" cy="5201587"/>
          </a:xfrm>
          <a:prstGeom prst="rect">
            <a:avLst/>
          </a:prstGeom>
        </p:spPr>
      </p:pic>
      <p:sp>
        <p:nvSpPr>
          <p:cNvPr id="3" name="TextBox 2"/>
          <p:cNvSpPr txBox="1"/>
          <p:nvPr/>
        </p:nvSpPr>
        <p:spPr>
          <a:xfrm>
            <a:off x="609600" y="381000"/>
            <a:ext cx="7391400" cy="584775"/>
          </a:xfrm>
          <a:prstGeom prst="rect">
            <a:avLst/>
          </a:prstGeom>
          <a:noFill/>
        </p:spPr>
        <p:txBody>
          <a:bodyPr wrap="square" rtlCol="0">
            <a:spAutoFit/>
          </a:bodyPr>
          <a:lstStyle/>
          <a:p>
            <a:r>
              <a:rPr lang="en-US" sz="3200" dirty="0"/>
              <a:t>FOR EXAMPLE:</a:t>
            </a:r>
          </a:p>
        </p:txBody>
      </p:sp>
      <p:pic>
        <p:nvPicPr>
          <p:cNvPr id="4" name="Audio 3">
            <a:hlinkClick r:id="" action="ppaction://media"/>
            <a:extLst>
              <a:ext uri="{FF2B5EF4-FFF2-40B4-BE49-F238E27FC236}">
                <a16:creationId xmlns:a16="http://schemas.microsoft.com/office/drawing/2014/main" id="{56B00E26-F948-4FAD-88AC-74BE7EFE66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8392"/>
    </mc:Choice>
    <mc:Fallback xmlns="">
      <p:transition spd="slow" advTm="108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228600"/>
            <a:ext cx="7620000" cy="707886"/>
          </a:xfrm>
          <a:prstGeom prst="rect">
            <a:avLst/>
          </a:prstGeom>
          <a:noFill/>
        </p:spPr>
        <p:txBody>
          <a:bodyPr wrap="square" rtlCol="0">
            <a:spAutoFit/>
          </a:bodyPr>
          <a:lstStyle/>
          <a:p>
            <a:r>
              <a:rPr lang="en-US" sz="4000" dirty="0">
                <a:solidFill>
                  <a:srgbClr val="002060"/>
                </a:solidFill>
                <a:latin typeface="Andalus" pitchFamily="18" charset="-78"/>
                <a:cs typeface="Andalus" pitchFamily="18" charset="-78"/>
              </a:rPr>
              <a:t>PLACING ORDER LETTER….</a:t>
            </a:r>
          </a:p>
        </p:txBody>
      </p:sp>
      <p:sp>
        <p:nvSpPr>
          <p:cNvPr id="3" name="TextBox 2"/>
          <p:cNvSpPr txBox="1"/>
          <p:nvPr/>
        </p:nvSpPr>
        <p:spPr>
          <a:xfrm>
            <a:off x="609600" y="917912"/>
            <a:ext cx="7848600" cy="5940088"/>
          </a:xfrm>
          <a:prstGeom prst="rect">
            <a:avLst/>
          </a:prstGeom>
          <a:noFill/>
        </p:spPr>
        <p:txBody>
          <a:bodyPr wrap="square" rtlCol="0">
            <a:spAutoFit/>
          </a:bodyPr>
          <a:lstStyle/>
          <a:p>
            <a:pPr fontAlgn="base"/>
            <a:r>
              <a:rPr lang="en-US" sz="2000" dirty="0"/>
              <a:t>The letter should get started with the </a:t>
            </a:r>
            <a:r>
              <a:rPr lang="en-US" sz="2000" b="1" dirty="0"/>
              <a:t>address of the writer</a:t>
            </a:r>
            <a:endParaRPr lang="en-US" sz="2000" dirty="0"/>
          </a:p>
          <a:p>
            <a:pPr fontAlgn="base"/>
            <a:r>
              <a:rPr lang="en-US" sz="2000" dirty="0"/>
              <a:t>Then the </a:t>
            </a:r>
            <a:r>
              <a:rPr lang="en-US" sz="2000" b="1" dirty="0"/>
              <a:t>date</a:t>
            </a:r>
            <a:r>
              <a:rPr lang="en-US" sz="2000" dirty="0"/>
              <a:t> should come</a:t>
            </a:r>
          </a:p>
          <a:p>
            <a:pPr fontAlgn="base"/>
            <a:r>
              <a:rPr lang="en-US" sz="2000" dirty="0"/>
              <a:t>After that, the </a:t>
            </a:r>
            <a:r>
              <a:rPr lang="en-US" sz="2000" b="1" dirty="0"/>
              <a:t>designation as well as the address of the receiver</a:t>
            </a:r>
            <a:r>
              <a:rPr lang="en-US" sz="2000" dirty="0"/>
              <a:t> will come</a:t>
            </a:r>
          </a:p>
          <a:p>
            <a:pPr fontAlgn="base"/>
            <a:r>
              <a:rPr lang="en-US" sz="2000" dirty="0"/>
              <a:t>Then the </a:t>
            </a:r>
            <a:r>
              <a:rPr lang="en-US" sz="2000" b="1" dirty="0"/>
              <a:t>Subject</a:t>
            </a:r>
            <a:r>
              <a:rPr lang="en-US" sz="2000" dirty="0"/>
              <a:t> should come, which should be clear and </a:t>
            </a:r>
            <a:r>
              <a:rPr lang="en-US" sz="2000" dirty="0" err="1"/>
              <a:t>preciseAdd</a:t>
            </a:r>
            <a:r>
              <a:rPr lang="en-US" sz="2000" dirty="0"/>
              <a:t> a nice and suitable </a:t>
            </a:r>
            <a:r>
              <a:rPr lang="en-US" sz="2000" b="1" dirty="0"/>
              <a:t>salutation</a:t>
            </a:r>
            <a:endParaRPr lang="en-US" sz="2000" dirty="0"/>
          </a:p>
          <a:p>
            <a:pPr fontAlgn="base"/>
            <a:r>
              <a:rPr lang="en-US" sz="2000" dirty="0"/>
              <a:t>Now, start writing the Main body. Make sure that main body is divided into three-four paragraphs. It is important to make the letter presentable.</a:t>
            </a:r>
          </a:p>
          <a:p>
            <a:pPr lvl="1" fontAlgn="base"/>
            <a:r>
              <a:rPr lang="en-US" sz="2000" b="1" dirty="0"/>
              <a:t>Para 1-</a:t>
            </a:r>
            <a:r>
              <a:rPr lang="en-US" sz="2000" dirty="0"/>
              <a:t> should explain for what are you going to place the order</a:t>
            </a:r>
          </a:p>
          <a:p>
            <a:pPr lvl="1" fontAlgn="base"/>
            <a:r>
              <a:rPr lang="en-US" sz="2000" b="1" dirty="0"/>
              <a:t>Para 2</a:t>
            </a:r>
            <a:r>
              <a:rPr lang="en-US" sz="2000" dirty="0"/>
              <a:t>– should talk about the details of the services or products that you are placing the order for</a:t>
            </a:r>
          </a:p>
          <a:p>
            <a:pPr lvl="1" fontAlgn="base"/>
            <a:r>
              <a:rPr lang="en-US" sz="2000" b="1" dirty="0"/>
              <a:t>Para 3</a:t>
            </a:r>
            <a:r>
              <a:rPr lang="en-US" sz="2000" dirty="0"/>
              <a:t>– is going to be the concluding one, so do not forget to mention what do you want in response from the one who is going to receive the order.</a:t>
            </a:r>
          </a:p>
          <a:p>
            <a:pPr fontAlgn="base"/>
            <a:r>
              <a:rPr lang="en-US" sz="2000" dirty="0"/>
              <a:t>End the letter by using the </a:t>
            </a:r>
            <a:r>
              <a:rPr lang="en-US" sz="2000" b="1" dirty="0"/>
              <a:t>appropriate words to say thanks</a:t>
            </a:r>
            <a:r>
              <a:rPr lang="en-US" sz="2000" dirty="0"/>
              <a:t>.</a:t>
            </a:r>
          </a:p>
          <a:p>
            <a:pPr fontAlgn="base"/>
            <a:r>
              <a:rPr lang="en-US" sz="2000" dirty="0"/>
              <a:t>Then sign off with a </a:t>
            </a:r>
            <a:r>
              <a:rPr lang="en-US" sz="2000" b="1" dirty="0"/>
              <a:t>name </a:t>
            </a:r>
            <a:endParaRPr lang="en-US" sz="2000" dirty="0"/>
          </a:p>
          <a:p>
            <a:endParaRPr lang="en-US" sz="2000" dirty="0"/>
          </a:p>
        </p:txBody>
      </p:sp>
      <p:pic>
        <p:nvPicPr>
          <p:cNvPr id="4" name="Audio 3">
            <a:hlinkClick r:id="" action="ppaction://media"/>
            <a:extLst>
              <a:ext uri="{FF2B5EF4-FFF2-40B4-BE49-F238E27FC236}">
                <a16:creationId xmlns:a16="http://schemas.microsoft.com/office/drawing/2014/main" id="{C6DF6ACD-59DD-476F-B654-EE4F303F8F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8251"/>
    </mc:Choice>
    <mc:Fallback xmlns="">
      <p:transition spd="slow" advTm="68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86</TotalTime>
  <Words>1394</Words>
  <Application>Microsoft Office PowerPoint</Application>
  <PresentationFormat>On-screen Show (4:3)</PresentationFormat>
  <Paragraphs>118</Paragraphs>
  <Slides>18</Slides>
  <Notes>0</Notes>
  <HiddenSlides>0</HiddenSlides>
  <MMClips>18</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Oriel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Home</dc:creator>
  <cp:lastModifiedBy>Ashish Kothari</cp:lastModifiedBy>
  <cp:revision>9</cp:revision>
  <dcterms:created xsi:type="dcterms:W3CDTF">2020-03-21T04:03:02Z</dcterms:created>
  <dcterms:modified xsi:type="dcterms:W3CDTF">2024-12-25T13:52:07Z</dcterms:modified>
</cp:coreProperties>
</file>

<file path=docProps/thumbnail.jpeg>
</file>